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</p:sldMasterIdLst>
  <p:notesMasterIdLst>
    <p:notesMasterId r:id="rId18"/>
  </p:notesMasterIdLst>
  <p:sldIdLst>
    <p:sldId id="256" r:id="rId4"/>
    <p:sldId id="258" r:id="rId5"/>
    <p:sldId id="259" r:id="rId6"/>
    <p:sldId id="260" r:id="rId7"/>
    <p:sldId id="269" r:id="rId8"/>
    <p:sldId id="270" r:id="rId9"/>
    <p:sldId id="262" r:id="rId10"/>
    <p:sldId id="275" r:id="rId11"/>
    <p:sldId id="271" r:id="rId12"/>
    <p:sldId id="272" r:id="rId13"/>
    <p:sldId id="273" r:id="rId14"/>
    <p:sldId id="274" r:id="rId15"/>
    <p:sldId id="263" r:id="rId16"/>
    <p:sldId id="26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3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50984-4447-45A0-AF7C-C4254F707AFE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48011-D0A5-491D-B559-5DCEA74FDD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05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A8D7BFB7-3A9A-495C-8440-0EF0C25F4B4A}" type="slidenum">
              <a:rPr lang="zh-TW" altLang="en-US">
                <a:solidFill>
                  <a:prstClr val="black"/>
                </a:solidFill>
              </a:rPr>
              <a:pPr eaLnBrk="1" hangingPunct="1"/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8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73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0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98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>
                <a:solidFill>
                  <a:srgbClr val="292929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580 h 1000"/>
                <a:gd name="T2" fmla="*/ 0 w 1000"/>
                <a:gd name="T3" fmla="*/ 580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416 h 1000"/>
                <a:gd name="T6" fmla="*/ 0 w 1000"/>
                <a:gd name="T7" fmla="*/ 41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</a:endParaRPr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ED3C-8797-45DF-BEE8-101368854DA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5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DF20-DF84-46F9-8AEC-878A50F793C7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67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07C5-352C-4E60-81EF-4BEA8AF01ECA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21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69978-AE9B-42E6-B52F-E3C9DFC8533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43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4CD4-2C0E-4197-88F9-91BA80A0202A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62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4614-CE7A-443F-A7EB-7C0CFBD0CAE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5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D307-EE3C-428F-9F40-EDFDEB1C7E68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60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4AE4-574C-47C6-B786-F74B4A48A0B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3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FE6E-1312-48DD-B580-EB1972EC1DC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59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1D69C-6D58-4049-8A39-268399104FF5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8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8FE8-E319-48E0-AAFB-0199BCC295C7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48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54BF-76A2-42C5-8026-B41A1FC4169D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0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A3D5-3AA7-454B-8024-C710405CD4A2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54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1E2B-E907-4902-AC57-36C3334B971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63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E1A4-2C8F-4317-AE4D-7AA4C1B7D81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44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>
                <a:solidFill>
                  <a:srgbClr val="292929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TW" altLang="zh-TW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580 h 1000"/>
                <a:gd name="T2" fmla="*/ 0 w 1000"/>
                <a:gd name="T3" fmla="*/ 580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416 h 1000"/>
                <a:gd name="T6" fmla="*/ 0 w 1000"/>
                <a:gd name="T7" fmla="*/ 41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</a:endParaRPr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ED3C-8797-45DF-BEE8-101368854DA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11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DF20-DF84-46F9-8AEC-878A50F793C7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34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07C5-352C-4E60-81EF-4BEA8AF01ECA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5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070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69978-AE9B-42E6-B52F-E3C9DFC8533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48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4CD4-2C0E-4197-88F9-91BA80A0202A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95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4614-CE7A-443F-A7EB-7C0CFBD0CAE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36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D307-EE3C-428F-9F40-EDFDEB1C7E68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70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4AE4-574C-47C6-B786-F74B4A48A0B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472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FE6E-1312-48DD-B580-EB1972EC1DCF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340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1D69C-6D58-4049-8A39-268399104FF5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056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8FE8-E319-48E0-AAFB-0199BCC295C7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14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54BF-76A2-42C5-8026-B41A1FC4169D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72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A3D5-3AA7-454B-8024-C710405CD4A2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5033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1E2B-E907-4902-AC57-36C3334B971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839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E1A4-2C8F-4317-AE4D-7AA4C1B7D811}" type="slidenum">
              <a:rPr lang="en-US" altLang="zh-TW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1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5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96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97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82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58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E66F-4F17-43EC-BD58-68DDF5F6DC01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7362-EC1E-4299-877E-633C20601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22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zh-TW" altLang="zh-TW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zh-TW" altLang="zh-TW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137DD-43DB-400C-A224-ACFD4968E6C0}" type="slidenum">
              <a:rPr lang="en-US" altLang="zh-TW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</a:endParaRPr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1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zh-TW" altLang="zh-TW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zh-TW" altLang="zh-TW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137DD-43DB-400C-A224-ACFD4968E6C0}" type="slidenum">
              <a:rPr lang="en-US" altLang="zh-TW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</a:endParaRPr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4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5400" dirty="0"/>
              <a:t>Upper limb Neurological Examination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馬偕醫院神經科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李卓育醫師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267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Deep tendon reflexes:</a:t>
            </a:r>
            <a:r>
              <a:rPr lang="zh-TW" altLang="en-US" smtClean="0"/>
              <a:t> 上肢</a:t>
            </a:r>
          </a:p>
        </p:txBody>
      </p:sp>
      <p:sp>
        <p:nvSpPr>
          <p:cNvPr id="34819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Brachioradialis stretch reflex</a:t>
            </a:r>
          </a:p>
          <a:p>
            <a:pPr lvl="1" eaLnBrk="1" hangingPunct="1"/>
            <a:r>
              <a:rPr lang="en-US" altLang="zh-TW" smtClean="0"/>
              <a:t>C5C6/ radial nerve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44211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8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Deep tendon reflexes:</a:t>
            </a:r>
            <a:r>
              <a:rPr lang="zh-TW" altLang="en-US" smtClean="0"/>
              <a:t> 上肢</a:t>
            </a:r>
          </a:p>
        </p:txBody>
      </p:sp>
      <p:sp>
        <p:nvSpPr>
          <p:cNvPr id="35843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Triceps stretch reflex</a:t>
            </a:r>
          </a:p>
          <a:p>
            <a:pPr lvl="1" eaLnBrk="1" hangingPunct="1"/>
            <a:r>
              <a:rPr lang="en-US" altLang="zh-TW" smtClean="0"/>
              <a:t>C7C8/ radial nerve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4391025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Deep tendon reflexes:</a:t>
            </a:r>
            <a:r>
              <a:rPr lang="zh-TW" altLang="en-US" smtClean="0"/>
              <a:t> 上肢</a:t>
            </a:r>
          </a:p>
        </p:txBody>
      </p:sp>
      <p:sp>
        <p:nvSpPr>
          <p:cNvPr id="36867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4213" y="1844675"/>
            <a:ext cx="7854950" cy="1160463"/>
          </a:xfrm>
        </p:spPr>
        <p:txBody>
          <a:bodyPr/>
          <a:lstStyle/>
          <a:p>
            <a:pPr eaLnBrk="1" hangingPunct="1"/>
            <a:r>
              <a:rPr lang="en-US" altLang="zh-TW" smtClean="0"/>
              <a:t>Hoffman sign</a:t>
            </a:r>
          </a:p>
          <a:p>
            <a:pPr lvl="1" eaLnBrk="1" hangingPunct="1"/>
            <a:r>
              <a:rPr lang="en-US" altLang="zh-TW" smtClean="0">
                <a:sym typeface="Wingdings" pitchFamily="2" charset="2"/>
              </a:rPr>
              <a:t>corticospinal dysfunction</a:t>
            </a:r>
            <a:endParaRPr lang="en-US" altLang="zh-TW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141663"/>
            <a:ext cx="57658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單箭頭接點 6"/>
          <p:cNvCxnSpPr/>
          <p:nvPr/>
        </p:nvCxnSpPr>
        <p:spPr>
          <a:xfrm rot="16200000" flipH="1">
            <a:off x="4283868" y="5949157"/>
            <a:ext cx="360363" cy="215900"/>
          </a:xfrm>
          <a:prstGeom prst="straightConnector1">
            <a:avLst/>
          </a:prstGeom>
          <a:ln w="38100">
            <a:solidFill>
              <a:srgbClr val="F907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rot="16200000" flipV="1">
            <a:off x="4536281" y="6273007"/>
            <a:ext cx="287337" cy="215900"/>
          </a:xfrm>
          <a:prstGeom prst="straightConnector1">
            <a:avLst/>
          </a:prstGeom>
          <a:ln w="38100">
            <a:solidFill>
              <a:srgbClr val="F907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5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Coordination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finger-nose-finger </a:t>
            </a:r>
            <a:r>
              <a:rPr lang="en-US" altLang="zh-TW" sz="4000" dirty="0" smtClean="0"/>
              <a:t>test</a:t>
            </a:r>
          </a:p>
          <a:p>
            <a:r>
              <a:rPr lang="en-US" altLang="zh-TW" sz="4000" dirty="0" smtClean="0"/>
              <a:t>rebound phenomenon</a:t>
            </a:r>
          </a:p>
          <a:p>
            <a:r>
              <a:rPr lang="en-US" altLang="zh-TW" sz="4000" dirty="0" smtClean="0"/>
              <a:t>rapid </a:t>
            </a:r>
            <a:r>
              <a:rPr lang="en-US" altLang="zh-TW" sz="4000" dirty="0"/>
              <a:t>alternative movements (</a:t>
            </a:r>
            <a:r>
              <a:rPr lang="en-US" altLang="zh-TW" sz="4000" dirty="0" smtClean="0"/>
              <a:t>dysdiadochokinesia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1408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Sensation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light touch</a:t>
            </a:r>
          </a:p>
          <a:p>
            <a:r>
              <a:rPr lang="en-US" altLang="zh-TW" sz="4000" dirty="0" smtClean="0"/>
              <a:t>Pinprick</a:t>
            </a:r>
          </a:p>
          <a:p>
            <a:r>
              <a:rPr lang="en-US" altLang="zh-TW" sz="4000" dirty="0" smtClean="0"/>
              <a:t>Proprioception</a:t>
            </a:r>
          </a:p>
          <a:p>
            <a:r>
              <a:rPr lang="en-US" altLang="zh-TW" sz="4000" dirty="0" smtClean="0"/>
              <a:t>vibration </a:t>
            </a:r>
            <a:r>
              <a:rPr lang="en-US" altLang="zh-TW" sz="4000" dirty="0"/>
              <a:t>(128Hz)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140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40871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自我介紹並解釋檢查目的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確認病人身份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接觸病人前洗手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Inspection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Muscle tone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Muscle power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Deep tendon reflex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Coordination</a:t>
            </a: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Sensation</a:t>
            </a: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接觸病人後洗手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55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Inspection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muscle atrophy</a:t>
            </a:r>
          </a:p>
          <a:p>
            <a:r>
              <a:rPr lang="en-US" altLang="zh-TW" sz="4000" dirty="0" smtClean="0"/>
              <a:t>fasciculation</a:t>
            </a:r>
          </a:p>
          <a:p>
            <a:r>
              <a:rPr lang="en-US" altLang="zh-TW" sz="4000" dirty="0" smtClean="0"/>
              <a:t>involuntary movement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140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Muscle Tone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spasticity (pyramidal) </a:t>
            </a:r>
            <a:endParaRPr lang="en-US" altLang="zh-TW" sz="4000" dirty="0" smtClean="0"/>
          </a:p>
          <a:p>
            <a:r>
              <a:rPr lang="en-US" altLang="zh-TW" sz="4000" dirty="0" smtClean="0"/>
              <a:t>rigidity </a:t>
            </a:r>
            <a:r>
              <a:rPr lang="en-US" altLang="zh-TW" sz="4000" dirty="0"/>
              <a:t>(extra-pyramidal)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140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Muscle Power</a:t>
            </a:r>
            <a:br>
              <a:rPr lang="en-US" altLang="zh-TW" dirty="0" smtClean="0"/>
            </a:br>
            <a:r>
              <a:rPr lang="en-US" altLang="zh-TW" dirty="0" smtClean="0"/>
              <a:t>Medical Research Council (MRC) scale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229600" cy="4525963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0 = no contraction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1 = visible muscle twitch but no movement of the joint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2 = weak contraction insufficient to overcome gravity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3 = weak contraction able to overcome gravity but no additional resistance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4 = weak contraction able to overcome some resistance but not full resistance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3200" dirty="0" smtClean="0"/>
              <a:t>5 = normal; able to overcome full resistance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7851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Muscle Power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Pronator drift</a:t>
            </a:r>
            <a:endParaRPr lang="zh-TW" altLang="zh-TW" sz="4000" dirty="0"/>
          </a:p>
          <a:p>
            <a:r>
              <a:rPr lang="en-US" altLang="zh-TW" sz="4000" dirty="0"/>
              <a:t>Shoulder abduction, elbow flexion, elbow extension, wrist flexion, wrist </a:t>
            </a:r>
            <a:r>
              <a:rPr lang="en-US" altLang="zh-TW" sz="4000" dirty="0" smtClean="0"/>
              <a:t>extension, finger </a:t>
            </a:r>
            <a:r>
              <a:rPr lang="en-US" altLang="zh-TW" sz="4000" dirty="0"/>
              <a:t>flexion, finger extension, finger adduction, thumb abduction, little finger abduction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4607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如何握神經槌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選擇槌頭重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槌柄長的神經槌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用手指輕握槌柄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掌心不要握實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),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用手腕的力量很輕快的將槌頭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甩“在受試者肌腱上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重點是下垂的加速度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57140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Reflexes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Grading of reflexes</a:t>
            </a:r>
          </a:p>
          <a:p>
            <a:pPr lvl="1" eaLnBrk="1" hangingPunct="1"/>
            <a:r>
              <a:rPr lang="en-US" altLang="zh-TW" smtClean="0"/>
              <a:t>0 = absent </a:t>
            </a:r>
          </a:p>
          <a:p>
            <a:pPr lvl="1" eaLnBrk="1" hangingPunct="1"/>
            <a:r>
              <a:rPr lang="en-US" altLang="zh-TW" smtClean="0"/>
              <a:t>1+ = reduced (hypoactive) </a:t>
            </a:r>
          </a:p>
          <a:p>
            <a:pPr lvl="1" eaLnBrk="1" hangingPunct="1"/>
            <a:r>
              <a:rPr lang="en-US" altLang="zh-TW" smtClean="0"/>
              <a:t>2+ = normal </a:t>
            </a:r>
          </a:p>
          <a:p>
            <a:pPr lvl="1" eaLnBrk="1" hangingPunct="1"/>
            <a:r>
              <a:rPr lang="en-US" altLang="zh-TW" smtClean="0"/>
              <a:t>3+ = increased (hyperactive), brisk </a:t>
            </a:r>
          </a:p>
          <a:p>
            <a:pPr lvl="1" eaLnBrk="1" hangingPunct="1"/>
            <a:r>
              <a:rPr lang="en-US" altLang="zh-TW" smtClean="0"/>
              <a:t>4+ = clonus </a:t>
            </a:r>
          </a:p>
        </p:txBody>
      </p:sp>
    </p:spTree>
    <p:extLst>
      <p:ext uri="{BB962C8B-B14F-4D97-AF65-F5344CB8AC3E}">
        <p14:creationId xmlns:p14="http://schemas.microsoft.com/office/powerpoint/2010/main" val="42402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Deep tendon reflexes: </a:t>
            </a:r>
            <a:r>
              <a:rPr lang="zh-TW" altLang="en-US" dirty="0" smtClean="0"/>
              <a:t>上肢</a:t>
            </a:r>
          </a:p>
        </p:txBody>
      </p:sp>
      <p:sp>
        <p:nvSpPr>
          <p:cNvPr id="33795" name="文字版面配置區 6"/>
          <p:cNvSpPr>
            <a:spLocks noGrp="1"/>
          </p:cNvSpPr>
          <p:nvPr>
            <p:ph type="body" sz="half" idx="2"/>
          </p:nvPr>
        </p:nvSpPr>
        <p:spPr>
          <a:xfrm>
            <a:off x="4787900" y="1989138"/>
            <a:ext cx="3754438" cy="4114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Biceps stretch reflex</a:t>
            </a:r>
          </a:p>
          <a:p>
            <a:pPr lvl="1" eaLnBrk="1" hangingPunct="1"/>
            <a:r>
              <a:rPr lang="en-US" altLang="zh-TW" dirty="0" smtClean="0"/>
              <a:t>C5C6/ </a:t>
            </a:r>
            <a:r>
              <a:rPr lang="en-US" altLang="zh-TW" sz="2400" dirty="0" smtClean="0"/>
              <a:t>musculocutaneous n.</a:t>
            </a:r>
          </a:p>
          <a:p>
            <a:pPr lvl="1" eaLnBrk="1" hangingPunct="1"/>
            <a:endParaRPr lang="zh-TW" altLang="en-US" dirty="0" smtClean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441325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4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293</Words>
  <Application>Microsoft Office PowerPoint</Application>
  <PresentationFormat>如螢幕大小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Axis</vt:lpstr>
      <vt:lpstr>1_Axis</vt:lpstr>
      <vt:lpstr>Upper limb Neurological Examination</vt:lpstr>
      <vt:lpstr>PowerPoint 簡報</vt:lpstr>
      <vt:lpstr>Inspection</vt:lpstr>
      <vt:lpstr>Muscle Tone</vt:lpstr>
      <vt:lpstr>Muscle Power Medical Research Council (MRC) scale</vt:lpstr>
      <vt:lpstr>Muscle Power</vt:lpstr>
      <vt:lpstr>如何握神經槌</vt:lpstr>
      <vt:lpstr>Reflexes</vt:lpstr>
      <vt:lpstr>Deep tendon reflexes: 上肢</vt:lpstr>
      <vt:lpstr>Deep tendon reflexes: 上肢</vt:lpstr>
      <vt:lpstr>Deep tendon reflexes: 上肢</vt:lpstr>
      <vt:lpstr>Deep tendon reflexes: 上肢</vt:lpstr>
      <vt:lpstr>Coordination</vt:lpstr>
      <vt:lpstr>Sensation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limb Neurological Examination</dc:title>
  <dc:creator>ChuoYu</dc:creator>
  <cp:lastModifiedBy>23606User</cp:lastModifiedBy>
  <cp:revision>4</cp:revision>
  <dcterms:created xsi:type="dcterms:W3CDTF">2018-11-06T16:17:40Z</dcterms:created>
  <dcterms:modified xsi:type="dcterms:W3CDTF">2018-11-14T00:58:55Z</dcterms:modified>
</cp:coreProperties>
</file>